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Quattrocen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iue2skV7ni0sbwlQkf8Sialhur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Hot tier -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online tier optimized for storing data that is accessed or modified frequently. The hot tier has the highest storage costs, but the lowest access costs.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Cold tier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An online tier optimized for storing data that is infrequently accessed or modified. Data in the cool tier should be stored for a minimum of </a:t>
            </a: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30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days. The cool tier has lower storage costs and higher access costs compared to the hot tier.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Archive tier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An offline tier optimized for storing data that is rarely accessed, and that has flexible latency requirements, on the order of hours. Data in the archive tier should be stored for a minimum of 180 days.</a:t>
            </a:r>
            <a:endParaRPr/>
          </a:p>
        </p:txBody>
      </p:sp>
      <p:sp>
        <p:nvSpPr>
          <p:cNvPr id="130" name="Google Shape;13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redundant storage (LRS)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replicates your data three times within a single data center in the primary region. LRS provides at least 11 nines of durability (99.999999999%) of objects over a given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Zone-redundant storage (ZRS)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replicates your Azure Storage data synchronously across three Azure availability zones in the primary region. ZRS offers durability for Azure Storage data objects of at least 12 nines (99.9999999999%) over a given year.</a:t>
            </a:r>
            <a:endParaRPr/>
          </a:p>
        </p:txBody>
      </p:sp>
      <p:sp>
        <p:nvSpPr>
          <p:cNvPr id="138" name="Google Shape;13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>
                <a:latin typeface="Times New Roman"/>
                <a:ea typeface="Times New Roman"/>
                <a:cs typeface="Times New Roman"/>
                <a:sym typeface="Times New Roman"/>
              </a:rPr>
              <a:t>eo-redundant storage (GRS)</a:t>
            </a: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is synchronously replicated for three times within a single physical location in the primary region using LRS, then </a:t>
            </a:r>
            <a:r>
              <a:rPr b="0" i="0" lang="en-US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asynchronously replicated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a single physical location in the secondary paired region(3 more copies) using LRS.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GRS offers durability for Azure Storage data objects of at least 16 nines (99.99999999999999%) over a given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>
                <a:latin typeface="Times New Roman"/>
                <a:ea typeface="Times New Roman"/>
                <a:cs typeface="Times New Roman"/>
                <a:sym typeface="Times New Roman"/>
              </a:rPr>
              <a:t>eo-zone-redundant storage (GZRS) </a:t>
            </a:r>
            <a:r>
              <a:rPr b="0" i="0" lang="en-US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is synchronously replicated 3 times across 3 availability zones in the primary region, then asynchronously replicated to the secondary paired region (3 more copies).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GZRS is designed to provide at least 16 nines (99.99999999999999%) of durability of objects over a given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Concepts related to Azure file storage: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Inter"/>
              <a:buNone/>
            </a:pPr>
            <a:r>
              <a:rPr b="0" i="0" lang="en-US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URL Format is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https://&lt;storage-account-name&gt;.file.core.windows.net</a:t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Storage Account: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All access to Azure Storage service is done through a storage account.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Share: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A file storage Share is an SMB file share in Azure.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Directory: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is an optional hierarchy of directories.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File: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A file in the share. A file may be up to 1 TB in size.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Shared access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Azure file shares support the industry standard SMB and NFS protocols, meaning you can seamlessly replace your on-premises file shares with Azure file shares without worrying about application compatibility.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Fully managed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Azure file shares can be created without the need to manage hardware or an OS.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Scripting and tooling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PowerShell cmdlets and Azure CLI can be used to create, mount, and manage Azure file shares as part of the administration of Azure applications.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Resiliency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Azure Files has been built from the ground up to always be available.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Familiar programmability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Applications running in Azure can access data in the share via file system I/O APIs. Developers can therefore leverage their existing code and skills to migrate existing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URL format is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https://&lt;storage-account-name&gt;.table.core.windows.net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Accounts: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Every access to Azure storage service is done through a storage account, and all access to Azure Cosmos DB is done through a Table API account.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Table: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is a collection of entities. As we know, tables don't put a schema on entities that mean a single table can contain entities with different properties 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Entity: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is a set of properties, a similarly as database row. Azure Storage can be of 1MB in the size of the entity.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Properties: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is a name-value pair where each entity can include up to 252 properties to store the data, and in addition to user properties, that means whatever the features you add.</a:t>
            </a:r>
            <a:endParaRPr/>
          </a:p>
        </p:txBody>
      </p:sp>
      <p:sp>
        <p:nvSpPr>
          <p:cNvPr id="170" name="Google Shape;17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single queue message can be up to 64KB in size. A message can remain in the queue for a maximum time of 7 days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URL format is </a:t>
            </a: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https://&lt;storage-account-name&gt;.queue.core.windows.net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When the message is retrieved from the queue, it stays invisible for 30 seconds. A message needs to be explicitly deleted from the queue to avoid getting picked up by another application.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Day - 3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Duration -120 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Mode of delivery : Instructor Lead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1200"/>
              <a:buFont typeface="Times New Roman"/>
              <a:buNone/>
            </a:pPr>
            <a:r>
              <a:rPr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Durability -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Azure Storage data is replicated multiple times across regions.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1200"/>
              <a:buFont typeface="Times New Roman"/>
              <a:buNone/>
            </a:pPr>
            <a:r>
              <a:rPr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 -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With such durable features, storage services will automatically be highly available.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1200"/>
              <a:buFont typeface="Times New Roman"/>
              <a:buNone/>
            </a:pPr>
            <a:r>
              <a:rPr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-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Data is automatically scaled out and load-balanced to meet peak demands.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1200"/>
              <a:buFont typeface="Times New Roman"/>
              <a:buNone/>
            </a:pPr>
            <a:r>
              <a:rPr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-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Azure Storage relies on a Shared Key model for authentication security.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1200"/>
              <a:buFont typeface="Times New Roman"/>
              <a:buNone/>
            </a:pPr>
            <a:r>
              <a:rPr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-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Azure Storage data are accessible from anywhere in the world over HTTP or HTTPS.</a:t>
            </a:r>
            <a:endParaRPr i="0">
              <a:solidFill>
                <a:srgbClr val="2A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0">
              <a:solidFill>
                <a:srgbClr val="2A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0">
              <a:solidFill>
                <a:srgbClr val="2A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0">
              <a:solidFill>
                <a:srgbClr val="2A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Chapter3-Azure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Azure Blob Storage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is basically a storage for unstructured data that can include pictures, videos, music files, documents, raw data, and log data…along with their meta-data.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Azure Files </a:t>
            </a:r>
            <a:r>
              <a:rPr lang="en-US"/>
              <a:t>are organized file shares for cloud deployments.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Azure Queue </a:t>
            </a:r>
            <a:r>
              <a:rPr lang="en-US"/>
              <a:t>is a messaging store for consistent messaging between components.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Azure Tables </a:t>
            </a:r>
            <a:r>
              <a:rPr lang="en-US"/>
              <a:t>are NoSQL store for schema-less storage od structured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Azure Disk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 allows data to be persistently stored and accessed from an attached virtual hard disk. </a:t>
            </a:r>
            <a:endParaRPr/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Chapter3-Azure Storage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URL format is https://&lt;storage-account-name&gt;.blob.core.windows.net</a:t>
            </a:r>
            <a:endParaRPr/>
          </a:p>
        </p:txBody>
      </p:sp>
      <p:sp>
        <p:nvSpPr>
          <p:cNvPr id="107" name="Google Shape;10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Chapter3-Azure Storage Services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Block blob: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stores text binary data up-to about 4.7 TB. It is the block of data that can be managed individually.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Append blob: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is made up of blocks like block blobs but are optimized for append operations. It is ideal for an application like logging data from virtual machines.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Page blob: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It stores random access files up-to 8 TB. Page blobs store the VHD files that backs VMs.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Chapter3 – Azure storage services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Standard general-purpose v2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Standard storage account type for blobs, file shares, queues, and tables. Recommended for most scenarios using Azure Storage.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Premium block blobs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Premium storage account type for block blobs and append blobs. Recommended for scenarios with high transaction rates or that use smaller objects or require consistently low storage latency.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Premium file shares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Premium storage account type for file shares only. Recommended for enterprise or high-performance scale applications.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Quattrocento Sans"/>
              <a:buNone/>
            </a:pPr>
            <a: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Premium page blobs </a:t>
            </a:r>
            <a:r>
              <a:rPr b="0" i="0" lang="en-US">
                <a:solidFill>
                  <a:srgbClr val="2A3B4F"/>
                </a:solidFill>
                <a:latin typeface="Lato"/>
                <a:ea typeface="Lato"/>
                <a:cs typeface="Lato"/>
                <a:sym typeface="Lato"/>
              </a:rPr>
              <a:t>Premium storage account type for page blobs only.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6161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ivelihood slide 3">
  <p:cSld name="Divider Livelihood slide 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5532575" y="4916693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2" type="body"/>
          </p:nvPr>
        </p:nvSpPr>
        <p:spPr>
          <a:xfrm>
            <a:off x="4431051" y="5977026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19" name="Google Shape;19;p20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46421" y="203295"/>
            <a:ext cx="609599" cy="97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29"/>
          <p:cNvSpPr txBox="1"/>
          <p:nvPr>
            <p:ph idx="10" type="dt"/>
          </p:nvPr>
        </p:nvSpPr>
        <p:spPr>
          <a:xfrm>
            <a:off x="566671" y="6478073"/>
            <a:ext cx="2472271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3686186" y="6478073"/>
            <a:ext cx="4822804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2" type="sldNum"/>
          </p:nvPr>
        </p:nvSpPr>
        <p:spPr>
          <a:xfrm>
            <a:off x="10158758" y="6478073"/>
            <a:ext cx="1312025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slide with 1 Graph Option">
  <p:cSld name="2 Content slide with 1 Graph O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1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566737" y="1131888"/>
            <a:ext cx="10045453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24" name="Google Shape;24;p21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62745" y="213127"/>
            <a:ext cx="573612" cy="91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ext Slide ">
  <p:cSld name="Content Text Slide 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-192504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2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566671" y="1060174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91783" y="34297"/>
            <a:ext cx="603570" cy="96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ntent slide with 2 Graph Option">
  <p:cSld name="2 Content slide with 2 Graph O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23" y="0"/>
            <a:ext cx="121823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3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566738" y="1131888"/>
            <a:ext cx="5224462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2" type="body"/>
          </p:nvPr>
        </p:nvSpPr>
        <p:spPr>
          <a:xfrm>
            <a:off x="5896759" y="1122196"/>
            <a:ext cx="5224462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35" name="Google Shape;35;p23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58966" y="213127"/>
            <a:ext cx="567561" cy="909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2" y="-1"/>
            <a:ext cx="12183508" cy="686278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3367571" y="1301750"/>
            <a:ext cx="25379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39" name="Google Shape;39;p24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4821491" y="2883041"/>
            <a:ext cx="979541" cy="156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Header Slide">
  <p:cSld name="Title Header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83" y="0"/>
            <a:ext cx="12175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910241" y="5332174"/>
            <a:ext cx="2371518" cy="459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572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5155717" y="5933151"/>
            <a:ext cx="1880565" cy="49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Char char=" "/>
              <a:defRPr b="0" sz="3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44" name="Google Shape;44;p25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2094271" y="4619802"/>
            <a:ext cx="701873" cy="1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and Index Slide">
  <p:cSld name="Contents and Index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75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/>
          <p:nvPr>
            <p:ph idx="1" type="body"/>
          </p:nvPr>
        </p:nvSpPr>
        <p:spPr>
          <a:xfrm>
            <a:off x="203200" y="1154429"/>
            <a:ext cx="3111500" cy="458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 "/>
              <a:defRPr b="1" sz="2800"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2" type="body"/>
          </p:nvPr>
        </p:nvSpPr>
        <p:spPr>
          <a:xfrm>
            <a:off x="3688276" y="1482845"/>
            <a:ext cx="42974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  <a:defRPr b="0" sz="20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49" name="Google Shape;49;p26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035479" y="213126"/>
            <a:ext cx="792726" cy="126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90" y="0"/>
            <a:ext cx="121782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4192511" y="6051198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2" type="body"/>
          </p:nvPr>
        </p:nvSpPr>
        <p:spPr>
          <a:xfrm>
            <a:off x="5757862" y="4943198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54" name="Google Shape;54;p27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20614" y="213127"/>
            <a:ext cx="615746" cy="9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5" y="0"/>
            <a:ext cx="121802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/>
          <p:cNvSpPr txBox="1"/>
          <p:nvPr>
            <p:ph idx="1" type="body"/>
          </p:nvPr>
        </p:nvSpPr>
        <p:spPr>
          <a:xfrm>
            <a:off x="5718002" y="4939010"/>
            <a:ext cx="862012" cy="644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2" type="body"/>
          </p:nvPr>
        </p:nvSpPr>
        <p:spPr>
          <a:xfrm>
            <a:off x="4306956" y="6024694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457200" lvl="0" marL="4572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Char char=" "/>
              <a:defRPr b="1"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pic>
        <p:nvPicPr>
          <p:cNvPr id="59" name="Google Shape;59;p28"/>
          <p:cNvPicPr preferRelativeResize="0"/>
          <p:nvPr/>
        </p:nvPicPr>
        <p:blipFill rotWithShape="1">
          <a:blip r:embed="rId3">
            <a:alphaModFix/>
          </a:blip>
          <a:srcRect b="0" l="0" r="0" t="7198"/>
          <a:stretch/>
        </p:blipFill>
        <p:spPr>
          <a:xfrm>
            <a:off x="11352453" y="213126"/>
            <a:ext cx="603570" cy="96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566671" y="222211"/>
            <a:ext cx="10045520" cy="705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b="1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566671" y="1060174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566671" y="6478073"/>
            <a:ext cx="2472271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686186" y="6478073"/>
            <a:ext cx="4822804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10158758" y="6478073"/>
            <a:ext cx="1312025" cy="25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idx="2" type="body"/>
          </p:nvPr>
        </p:nvSpPr>
        <p:spPr>
          <a:xfrm>
            <a:off x="4202451" y="5977026"/>
            <a:ext cx="365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9144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/>
              <a:t>MS Azure – Day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57282" y="336507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Azure Storage Access Tiers includes: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324275" y="1122196"/>
            <a:ext cx="5224462" cy="3970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/>
              <a:t>Hot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/>
              <a:t>Cold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/>
              <a:t>Archive</a:t>
            </a:r>
            <a:endParaRPr sz="2400"/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-4" l="1352" r="2598" t="0"/>
          <a:stretch/>
        </p:blipFill>
        <p:spPr>
          <a:xfrm>
            <a:off x="4226602" y="974053"/>
            <a:ext cx="5408798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139975" y="3"/>
            <a:ext cx="10045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0" i="0" lang="en-U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Azure storage redundancy</a:t>
            </a:r>
            <a:endParaRPr b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566671" y="1060174"/>
            <a:ext cx="47154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i="0" lang="en-US" sz="2400">
                <a:solidFill>
                  <a:schemeClr val="dk2"/>
                </a:solidFill>
              </a:rPr>
              <a:t>Azure Storage always stores multiple copies of your data so that it's protected from transient hardware failures, network or power outages, and natural disasters.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0"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i="0" lang="en-US" sz="2400">
                <a:solidFill>
                  <a:schemeClr val="dk2"/>
                </a:solidFill>
              </a:rPr>
              <a:t>Redundancy in the primary region </a:t>
            </a:r>
            <a:r>
              <a:rPr b="0" i="0" lang="en-US" sz="2400">
                <a:solidFill>
                  <a:schemeClr val="dk2"/>
                </a:solidFill>
              </a:rPr>
              <a:t>offers two options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>
                <a:solidFill>
                  <a:schemeClr val="dk2"/>
                </a:solidFill>
              </a:rPr>
              <a:t>Locally redundant storage (LRS)</a:t>
            </a:r>
            <a:endParaRPr sz="2400">
              <a:solidFill>
                <a:schemeClr val="dk2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chemeClr val="dk2"/>
                </a:solidFill>
              </a:rPr>
              <a:t>Z</a:t>
            </a:r>
            <a:r>
              <a:rPr b="0" i="0" lang="en-US" sz="2400">
                <a:solidFill>
                  <a:schemeClr val="dk2"/>
                </a:solidFill>
              </a:rPr>
              <a:t>one-redundant storage (ZRS) </a:t>
            </a:r>
            <a:endParaRPr i="0" sz="2400">
              <a:solidFill>
                <a:schemeClr val="dk2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0" sz="2400">
              <a:solidFill>
                <a:schemeClr val="dk2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 showing the structure used for locally redundant storage." id="142" name="Google Shape;1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024" y="903050"/>
            <a:ext cx="2532375" cy="276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 showing ZRS, with a copy of data stored in each of three availability zones." id="143" name="Google Shape;1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2020" y="3815050"/>
            <a:ext cx="2345751" cy="27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 showing GRS, with primary region LRS replicating data to LRS in a second region." id="149" name="Google Shape;1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9537" y="894081"/>
            <a:ext cx="4970702" cy="2388040"/>
          </a:xfrm>
          <a:custGeom>
            <a:rect b="b" l="l" r="r" t="t"/>
            <a:pathLst>
              <a:path extrusionOk="0" h="2733294" w="4555700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Diagram showing GZRS, with primary region ZRS replicating data to LRS in a second region." id="150" name="Google Shape;1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538" y="3575879"/>
            <a:ext cx="4970702" cy="3007801"/>
          </a:xfrm>
          <a:custGeom>
            <a:rect b="b" l="l" r="r" t="t"/>
            <a:pathLst>
              <a:path extrusionOk="0" h="2323972" w="4438338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1" name="Google Shape;151;p12"/>
          <p:cNvSpPr txBox="1"/>
          <p:nvPr>
            <p:ph idx="1" type="body"/>
          </p:nvPr>
        </p:nvSpPr>
        <p:spPr>
          <a:xfrm>
            <a:off x="465071" y="1512459"/>
            <a:ext cx="4555700" cy="3120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0" lang="en-US">
                <a:latin typeface="Times New Roman"/>
                <a:ea typeface="Times New Roman"/>
                <a:cs typeface="Times New Roman"/>
                <a:sym typeface="Times New Roman"/>
              </a:rPr>
              <a:t>Redundancy in a secondary region offers two options: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0" sz="2400"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eo-redundant storage (GRS)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>
                <a:latin typeface="Times New Roman"/>
                <a:ea typeface="Times New Roman"/>
                <a:cs typeface="Times New Roman"/>
                <a:sym typeface="Times New Roman"/>
              </a:rPr>
              <a:t>eo-zone-redundant storage (GZRS).</a:t>
            </a:r>
            <a:endParaRPr i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/>
          <p:nvPr>
            <p:ph type="title"/>
          </p:nvPr>
        </p:nvSpPr>
        <p:spPr>
          <a:xfrm>
            <a:off x="0" y="26264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i="0" lang="en-US">
                <a:latin typeface="Calibri"/>
                <a:ea typeface="Calibri"/>
                <a:cs typeface="Calibri"/>
                <a:sym typeface="Calibri"/>
              </a:rPr>
              <a:t>Azure File Storage (Azure Files)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 txBox="1"/>
          <p:nvPr>
            <p:ph idx="1" type="body"/>
          </p:nvPr>
        </p:nvSpPr>
        <p:spPr>
          <a:xfrm>
            <a:off x="566671" y="1448685"/>
            <a:ext cx="4025649" cy="3119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Azure file storage mainly can be used if we want to have a shared drive between two servers or across users. In that case, we will go for Azure file storage.</a:t>
            </a:r>
            <a:endParaRPr/>
          </a:p>
        </p:txBody>
      </p:sp>
      <p:pic>
        <p:nvPicPr>
          <p:cNvPr descr="Azure File Storage Service"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431" y="1523855"/>
            <a:ext cx="5458968" cy="311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title"/>
          </p:nvPr>
        </p:nvSpPr>
        <p:spPr>
          <a:xfrm>
            <a:off x="0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3200"/>
              <a:buFont typeface="Calibri"/>
              <a:buNone/>
            </a:pPr>
            <a:r>
              <a:rPr b="0" i="0" lang="en-US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Azure Files key benefits: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566671" y="1597588"/>
            <a:ext cx="10045500" cy="5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61616"/>
                </a:solidFill>
              </a:rPr>
              <a:t>Shared access</a:t>
            </a:r>
            <a:endParaRPr sz="2400">
              <a:solidFill>
                <a:srgbClr val="161616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6161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61616"/>
                </a:solidFill>
              </a:rPr>
              <a:t>Fully managed</a:t>
            </a:r>
            <a:endParaRPr sz="2400">
              <a:solidFill>
                <a:srgbClr val="161616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6161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61616"/>
                </a:solidFill>
              </a:rPr>
              <a:t>Resiliency</a:t>
            </a:r>
            <a:endParaRPr sz="2400">
              <a:solidFill>
                <a:srgbClr val="161616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6161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61616"/>
                </a:solidFill>
              </a:rPr>
              <a:t>Scripting and tooling</a:t>
            </a:r>
            <a:endParaRPr sz="2400">
              <a:solidFill>
                <a:srgbClr val="161616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6161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61616"/>
                </a:solidFill>
              </a:rPr>
              <a:t>Familiar programmability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0" y="298437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Calibri"/>
              <a:buNone/>
            </a:pPr>
            <a:r>
              <a:rPr b="0" i="0" lang="en-US" sz="3600">
                <a:latin typeface="Calibri"/>
                <a:ea typeface="Calibri"/>
                <a:cs typeface="Calibri"/>
                <a:sym typeface="Calibri"/>
              </a:rPr>
              <a:t>Azure Table storage</a:t>
            </a:r>
            <a:br>
              <a:rPr b="1" i="0" lang="en-US" sz="3200"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3200"/>
          </a:p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370123" y="1379073"/>
            <a:ext cx="4736849" cy="355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Azure Table storage is used for storing a large amount of structured data.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This service is a NoSQL data storage, which accepts authenticated calls from inside and outside of the Azure cloud.</a:t>
            </a:r>
            <a:endParaRPr/>
          </a:p>
        </p:txBody>
      </p:sp>
      <p:pic>
        <p:nvPicPr>
          <p:cNvPr descr="Azure Table and Queue Storage"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0560" y="1379074"/>
            <a:ext cx="5524108" cy="355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219709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i="0" lang="en-US">
                <a:latin typeface="Calibri"/>
                <a:ea typeface="Calibri"/>
                <a:cs typeface="Calibri"/>
                <a:sym typeface="Calibri"/>
              </a:rPr>
              <a:t>Azure Queue Storage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219709" y="879871"/>
            <a:ext cx="5691823" cy="3643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It is a service for storing large number of messages in the cloud.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A queue contains a set of message, Queue name must be all lowercase.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Azure Storage Accounts, Azure Storage Redundancy, Storage Access keys"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470" y="1625600"/>
            <a:ext cx="5150277" cy="310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i="0" lang="en-US">
                <a:latin typeface="Calibri"/>
                <a:ea typeface="Calibri"/>
                <a:cs typeface="Calibri"/>
                <a:sym typeface="Calibri"/>
              </a:rPr>
              <a:t>Azure Disk Storage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 txBox="1"/>
          <p:nvPr>
            <p:ph idx="1" type="body"/>
          </p:nvPr>
        </p:nvSpPr>
        <p:spPr>
          <a:xfrm>
            <a:off x="383791" y="1299327"/>
            <a:ext cx="3985009" cy="425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00" spcFirstLastPara="1" rIns="45700" wrap="square" tIns="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Disk storage, or Azure managed disks, are block-level storage volumes managed by Azure for use with Azure VMs. </a:t>
            </a:r>
            <a:endParaRPr b="0" i="0" sz="2400"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Microsoft Azure: Storage Types Overview" id="189" name="Google Shape;1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914" y="1814905"/>
            <a:ext cx="5150277" cy="278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idx="1" type="body"/>
          </p:nvPr>
        </p:nvSpPr>
        <p:spPr>
          <a:xfrm>
            <a:off x="3367571" y="1301750"/>
            <a:ext cx="253793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b="0"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182880" y="2443480"/>
            <a:ext cx="10896671" cy="1971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5400"/>
              <a:buFont typeface="Times New Roman"/>
              <a:buNone/>
            </a:pPr>
            <a:r>
              <a:rPr b="0" i="0" lang="en-US" sz="54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i="0" lang="en-US" sz="4800">
                <a:solidFill>
                  <a:srgbClr val="16161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br>
              <a:rPr b="1" i="0" lang="en-US">
                <a:solidFill>
                  <a:srgbClr val="16161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What you will learn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566671" y="1060174"/>
            <a:ext cx="10904112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At the core of the lesson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You will learn: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Introduction to Azure Storage Services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Types of storage account options and storage types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Azure access tiers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Azure Storage Redundancy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566671" y="242325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lang="en-US"/>
              <a:t>Azure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Storage</a:t>
            </a:r>
            <a:r>
              <a:rPr b="0" lang="en-US"/>
              <a:t> Services</a:t>
            </a:r>
            <a:endParaRPr b="0"/>
          </a:p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566738" y="1503681"/>
            <a:ext cx="5283866" cy="394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0" i="1" lang="en-US" sz="2000">
                <a:latin typeface="Lato"/>
                <a:ea typeface="Lato"/>
                <a:cs typeface="Lato"/>
                <a:sym typeface="Lato"/>
              </a:rPr>
              <a:t>“</a:t>
            </a:r>
            <a:r>
              <a:rPr b="0" i="1" lang="en-US" sz="2400"/>
              <a:t>Azure Storage is a cloud storage solution for modern data storage scenarios”</a:t>
            </a:r>
            <a:endParaRPr b="0" i="0" sz="2400"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A storage account provides a unique namespace for your Azure Storage data that's accessible from anywhere in the world over Internet.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Data in this account is secure, highly available, durable, and massively scalable.</a:t>
            </a:r>
            <a:endParaRPr sz="2400"/>
          </a:p>
        </p:txBody>
      </p:sp>
      <p:pic>
        <p:nvPicPr>
          <p:cNvPr descr="What is Azure Storage Infrastructure?- IT Infrastructure - Netreo" id="89" name="Google Shape;89;p4"/>
          <p:cNvPicPr preferRelativeResize="0"/>
          <p:nvPr/>
        </p:nvPicPr>
        <p:blipFill rotWithShape="1">
          <a:blip r:embed="rId3">
            <a:alphaModFix/>
          </a:blip>
          <a:srcRect b="2" l="2501" r="27224" t="0"/>
          <a:stretch/>
        </p:blipFill>
        <p:spPr>
          <a:xfrm>
            <a:off x="6096000" y="1909053"/>
            <a:ext cx="5283866" cy="4210442"/>
          </a:xfrm>
          <a:custGeom>
            <a:rect b="b" l="l" r="r" t="t"/>
            <a:pathLst>
              <a:path extrusionOk="0" h="4210442" w="5283866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type="title"/>
          </p:nvPr>
        </p:nvSpPr>
        <p:spPr>
          <a:xfrm>
            <a:off x="0" y="-209950"/>
            <a:ext cx="10045500" cy="11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3200"/>
              <a:buFont typeface="Calibri"/>
              <a:buNone/>
            </a:pPr>
            <a:r>
              <a:rPr b="0" i="0" lang="en-US">
                <a:solidFill>
                  <a:srgbClr val="2A3B4F"/>
                </a:solidFill>
                <a:latin typeface="Calibri"/>
                <a:ea typeface="Calibri"/>
                <a:cs typeface="Calibri"/>
                <a:sym typeface="Calibri"/>
              </a:rPr>
              <a:t>Azure Storage features and benefits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383857" y="1416368"/>
            <a:ext cx="10045453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>
                <a:solidFill>
                  <a:srgbClr val="2A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features apply to all Azure Storage offerings: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>
              <a:solidFill>
                <a:srgbClr val="2A3B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2A3B4F"/>
                </a:solidFill>
              </a:rPr>
              <a:t>Durability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2A3B4F"/>
                </a:solidFill>
              </a:rPr>
              <a:t>High Availability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2A3B4F"/>
                </a:solidFill>
              </a:rPr>
              <a:t>Scalability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2A3B4F"/>
                </a:solidFill>
              </a:rPr>
              <a:t>Security 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2A3B4F"/>
                </a:solidFill>
              </a:rPr>
              <a:t>Accessibility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idx="1" type="body"/>
          </p:nvPr>
        </p:nvSpPr>
        <p:spPr>
          <a:xfrm>
            <a:off x="182880" y="1060174"/>
            <a:ext cx="4836160" cy="5237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2800">
                <a:latin typeface="Calibri"/>
                <a:ea typeface="Calibri"/>
                <a:cs typeface="Calibri"/>
                <a:sym typeface="Calibri"/>
              </a:rPr>
              <a:t>ifferent types of storage services:</a:t>
            </a:r>
            <a:br>
              <a:rPr b="0" i="0" lang="en-US" sz="1800">
                <a:latin typeface="Lato"/>
                <a:ea typeface="Lato"/>
                <a:cs typeface="Lato"/>
                <a:sym typeface="Lato"/>
              </a:rPr>
            </a:br>
            <a:endParaRPr b="0" i="0" sz="1800">
              <a:latin typeface="Lato"/>
              <a:ea typeface="Lato"/>
              <a:cs typeface="Lato"/>
              <a:sym typeface="Lato"/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/>
              <a:t>Azure Blob Storage (Azure Blobs)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/>
              <a:t>Azure File Storage (Azure Files)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/>
              <a:t>Azure Queue Storage (Azure Queues)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/>
              <a:t>Azure Table Storage (Azure Tables)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/>
              <a:t>Azure Disk Storage (Azure Disks)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descr="Azure Storage"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9040" y="1442720"/>
            <a:ext cx="6644640" cy="397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0" y="494343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b="0" i="0" lang="en-US" sz="2800">
                <a:latin typeface="Calibri"/>
                <a:ea typeface="Calibri"/>
                <a:cs typeface="Calibri"/>
                <a:sym typeface="Calibri"/>
              </a:rPr>
              <a:t>Azure Blob (Binary long object) Storage </a:t>
            </a:r>
            <a:endParaRPr b="0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566738" y="1152209"/>
            <a:ext cx="5224462" cy="3704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/>
              <a:t>It is Microsoft's object storage solution for the cloud. Blob storage is optimized for storing a massive amount of unstructured data, such as text or binary data.</a:t>
            </a:r>
            <a:endParaRPr sz="2400"/>
          </a:p>
        </p:txBody>
      </p:sp>
      <p:pic>
        <p:nvPicPr>
          <p:cNvPr descr="Crowdbitz Blog | Azure Blob Storage - Five Things to Know" id="111" name="Google Shape;111;p7"/>
          <p:cNvPicPr preferRelativeResize="0"/>
          <p:nvPr/>
        </p:nvPicPr>
        <p:blipFill rotWithShape="1">
          <a:blip r:embed="rId3">
            <a:alphaModFix/>
          </a:blip>
          <a:srcRect b="0" l="23104" r="19126" t="0"/>
          <a:stretch/>
        </p:blipFill>
        <p:spPr>
          <a:xfrm>
            <a:off x="6096000" y="1131889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0" y="313052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b="0" i="0" lang="en-US">
                <a:latin typeface="Calibri"/>
                <a:ea typeface="Calibri"/>
                <a:cs typeface="Calibri"/>
                <a:sym typeface="Calibri"/>
              </a:rPr>
              <a:t>Azure offers three types of blob service: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566738" y="1131888"/>
            <a:ext cx="5224462" cy="509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/>
              <a:t>Block blob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/>
              <a:t>Append blob</a:t>
            </a:r>
            <a:endParaRPr sz="2400"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/>
              <a:t>Page blob</a:t>
            </a:r>
            <a:endParaRPr sz="2400"/>
          </a:p>
        </p:txBody>
      </p:sp>
      <p:pic>
        <p:nvPicPr>
          <p:cNvPr descr="A Quick Glance At Azure Storage Account"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008" y="950598"/>
            <a:ext cx="6620256" cy="412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type="title"/>
          </p:nvPr>
        </p:nvSpPr>
        <p:spPr>
          <a:xfrm>
            <a:off x="0" y="313052"/>
            <a:ext cx="10045520" cy="637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A3B4F"/>
              </a:buClr>
              <a:buSzPts val="3200"/>
              <a:buFont typeface="Calibri"/>
              <a:buNone/>
            </a:pPr>
            <a:r>
              <a:rPr b="0" i="0" lang="en-US">
                <a:solidFill>
                  <a:srgbClr val="2A3B4F"/>
                </a:solidFill>
                <a:latin typeface="Calibri"/>
                <a:ea typeface="Calibri"/>
                <a:cs typeface="Calibri"/>
                <a:sym typeface="Calibri"/>
              </a:rPr>
              <a:t>Azure Storage Account Overview</a:t>
            </a:r>
            <a:endParaRPr/>
          </a:p>
        </p:txBody>
      </p:sp>
      <p:sp>
        <p:nvSpPr>
          <p:cNvPr id="126" name="Google Shape;126;p9"/>
          <p:cNvSpPr txBox="1"/>
          <p:nvPr>
            <p:ph idx="1" type="body"/>
          </p:nvPr>
        </p:nvSpPr>
        <p:spPr>
          <a:xfrm>
            <a:off x="243587" y="1167788"/>
            <a:ext cx="10045500" cy="5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t/>
            </a:r>
            <a:endParaRPr sz="2400">
              <a:solidFill>
                <a:srgbClr val="2A3B4F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b="0" i="0" lang="en-US" sz="2400">
                <a:solidFill>
                  <a:srgbClr val="2A3B4F"/>
                </a:solidFill>
              </a:rPr>
              <a:t>An Azure Storage Account can be considered as a container that combines a set of Azure Storage services together.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2A3B4F"/>
                </a:solidFill>
              </a:rPr>
              <a:t>Types of  Storage Accounts:</a:t>
            </a:r>
            <a:endParaRPr sz="2400">
              <a:solidFill>
                <a:srgbClr val="2A3B4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2A3B4F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161616"/>
                </a:solidFill>
              </a:rPr>
              <a:t>Standard general-purpose v2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161616"/>
                </a:solidFill>
              </a:rPr>
              <a:t>Premium block blobs</a:t>
            </a:r>
            <a:endParaRPr sz="2400">
              <a:solidFill>
                <a:srgbClr val="161616"/>
              </a:solidFill>
            </a:endParaRPr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161616"/>
                </a:solidFill>
              </a:rPr>
              <a:t>Premium file shares</a:t>
            </a:r>
            <a:endParaRPr/>
          </a:p>
          <a:p>
            <a:pPr indent="-9144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i="0" lang="en-US" sz="2400">
                <a:solidFill>
                  <a:srgbClr val="161616"/>
                </a:solidFill>
              </a:rPr>
              <a:t>Premium page blobs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Custom 2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12228"/>
      </a:accent1>
      <a:accent2>
        <a:srgbClr val="000000"/>
      </a:accent2>
      <a:accent3>
        <a:srgbClr val="D8D8D8"/>
      </a:accent3>
      <a:accent4>
        <a:srgbClr val="21BDEA"/>
      </a:accent4>
      <a:accent5>
        <a:srgbClr val="E01085"/>
      </a:accent5>
      <a:accent6>
        <a:srgbClr val="B3CC35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2023-07-04T11:47:01Z</dcterms:created>
  <dc:creator>Leena  Rao</dc:creator>
</cp:coreProperties>
</file>